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7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0148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49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9609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08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62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0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60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6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1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6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2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3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6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4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CD0A5-BA6C-49DB-8B9C-3D6F61FE9A54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5187B8-A545-4C75-AC1F-437242378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7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sz="4000" dirty="0"/>
              <a:t>Методика музичког васпитња деце предшколског узраста</a:t>
            </a:r>
            <a:br>
              <a:rPr lang="sr-Cyrl-RS" sz="4000" dirty="0"/>
            </a:br>
            <a:r>
              <a:rPr lang="sr-Cyrl-RS" sz="4000" dirty="0"/>
              <a:t>-Предавање </a:t>
            </a:r>
            <a:r>
              <a:rPr lang="en-US" sz="4000" dirty="0" smtClean="0"/>
              <a:t>6</a:t>
            </a:r>
            <a:r>
              <a:rPr lang="sr-Cyrl-RS" sz="4000" dirty="0" smtClean="0"/>
              <a:t>-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sr-Cyrl-RS" dirty="0" smtClean="0"/>
              <a:t>Др </a:t>
            </a:r>
            <a:r>
              <a:rPr lang="sr-Cyrl-RS" dirty="0"/>
              <a:t>Мирјана Матовић, проф.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097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Бројалице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Бројалице су </a:t>
            </a:r>
            <a:r>
              <a:rPr lang="sr-Cyrl-RS" i="1" dirty="0" smtClean="0"/>
              <a:t>кратке дечије песмице које служе за разбрајање деце у игри и истовремено могу бити погодне за развијање осећаја за ритам </a:t>
            </a:r>
            <a:r>
              <a:rPr lang="nn-NO" i="1" dirty="0" smtClean="0"/>
              <a:t>(</a:t>
            </a:r>
            <a:r>
              <a:rPr lang="nn-NO" i="1" dirty="0"/>
              <a:t>Pedagoški leksikon, 1996, str. 56</a:t>
            </a:r>
            <a:r>
              <a:rPr lang="nn-NO" i="1" dirty="0" smtClean="0"/>
              <a:t>).</a:t>
            </a:r>
            <a:endParaRPr lang="sr-Cyrl-RS" i="1" dirty="0" smtClean="0"/>
          </a:p>
          <a:p>
            <a:r>
              <a:rPr lang="sr-Cyrl-RS" dirty="0" smtClean="0"/>
              <a:t>Бројалице се изговарају, не рецитују, на стабилној гласовној интонацији.</a:t>
            </a:r>
          </a:p>
          <a:p>
            <a:r>
              <a:rPr lang="sr-Cyrl-RS" dirty="0" smtClean="0"/>
              <a:t>Оне су </a:t>
            </a:r>
            <a:r>
              <a:rPr lang="sr-Cyrl-RS" i="1" dirty="0" smtClean="0"/>
              <a:t>кратке дечије песме које се изговарају на једном тону, при чему једнолични покрети руком (који се могу додати) означавају  - меру, а говорни текст – ритам </a:t>
            </a:r>
            <a:r>
              <a:rPr lang="en-US" i="1" dirty="0"/>
              <a:t> (</a:t>
            </a:r>
            <a:r>
              <a:rPr lang="en-US" i="1" dirty="0" err="1"/>
              <a:t>Enciklopedijski</a:t>
            </a:r>
            <a:r>
              <a:rPr lang="en-US" i="1" dirty="0"/>
              <a:t> </a:t>
            </a:r>
            <a:r>
              <a:rPr lang="en-US" i="1" dirty="0" err="1"/>
              <a:t>rječnik</a:t>
            </a:r>
            <a:r>
              <a:rPr lang="en-US" i="1" dirty="0"/>
              <a:t> pedagogije,1963, str. 100</a:t>
            </a:r>
            <a:r>
              <a:rPr lang="en-US" i="1" dirty="0" smtClean="0"/>
              <a:t>)</a:t>
            </a:r>
            <a:r>
              <a:rPr lang="sr-Cyrl-RS" i="1" dirty="0" smtClean="0"/>
              <a:t>.</a:t>
            </a:r>
          </a:p>
          <a:p>
            <a:r>
              <a:rPr lang="sr-Cyrl-RS" dirty="0" smtClean="0"/>
              <a:t>У литератури се налазе под називима: бројенице, бројанице, разбрајалице. </a:t>
            </a:r>
          </a:p>
          <a:p>
            <a:r>
              <a:rPr lang="sr-Cyrl-RS" dirty="0" smtClean="0"/>
              <a:t>Бројалице су </a:t>
            </a:r>
            <a:r>
              <a:rPr lang="sr-Cyrl-RS" dirty="0"/>
              <a:t>кратког садржаја, једноставног ритма и мелодије, </a:t>
            </a:r>
            <a:r>
              <a:rPr lang="sr-Cyrl-RS" dirty="0" smtClean="0"/>
              <a:t>имају </a:t>
            </a:r>
            <a:r>
              <a:rPr lang="sr-Cyrl-RS" dirty="0"/>
              <a:t>васпитно-образовну улогу и </a:t>
            </a:r>
            <a:r>
              <a:rPr lang="sr-Cyrl-RS" dirty="0" smtClean="0"/>
              <a:t>прилагођене су </a:t>
            </a:r>
            <a:r>
              <a:rPr lang="sr-Cyrl-RS" dirty="0"/>
              <a:t>дечијем узрасту.</a:t>
            </a:r>
          </a:p>
          <a:p>
            <a:endParaRPr lang="sr-Cyrl-RS" dirty="0" smtClean="0"/>
          </a:p>
        </p:txBody>
      </p:sp>
    </p:spTree>
    <p:extLst>
      <p:ext uri="{BB962C8B-B14F-4D97-AF65-F5344CB8AC3E}">
        <p14:creationId xmlns:p14="http://schemas.microsoft.com/office/powerpoint/2010/main" val="457133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Бројалице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Усвајање бројалице исто је као и усвајање песме – у целини, без одвајања текста од ритма (или ретко, једноставне мелодије).  </a:t>
            </a:r>
            <a:endParaRPr lang="sr-Cyrl-RS" dirty="0"/>
          </a:p>
          <a:p>
            <a:r>
              <a:rPr lang="sr-Cyrl-RS" dirty="0" smtClean="0"/>
              <a:t>Приликом усвајања бројалица, разликују се фазе рада </a:t>
            </a:r>
            <a:r>
              <a:rPr lang="en-US" dirty="0" smtClean="0"/>
              <a:t>(</a:t>
            </a:r>
            <a:r>
              <a:rPr lang="en-US" dirty="0" err="1"/>
              <a:t>Milenković</a:t>
            </a:r>
            <a:r>
              <a:rPr lang="en-US" dirty="0"/>
              <a:t> </a:t>
            </a:r>
            <a:r>
              <a:rPr lang="en-US" dirty="0" smtClean="0"/>
              <a:t>&amp;</a:t>
            </a:r>
            <a:r>
              <a:rPr lang="sr-Cyrl-RS" dirty="0" smtClean="0"/>
              <a:t> </a:t>
            </a:r>
            <a:r>
              <a:rPr lang="en-US" dirty="0" err="1" smtClean="0"/>
              <a:t>Dragojević</a:t>
            </a:r>
            <a:r>
              <a:rPr lang="en-US" dirty="0"/>
              <a:t>, 2009</a:t>
            </a:r>
            <a:r>
              <a:rPr lang="en-US" dirty="0" smtClean="0"/>
              <a:t>)</a:t>
            </a:r>
            <a:r>
              <a:rPr lang="sr-Cyrl-RS" dirty="0" smtClean="0"/>
              <a:t>:</a:t>
            </a:r>
          </a:p>
          <a:p>
            <a:pPr lvl="1"/>
            <a:r>
              <a:rPr lang="sr-Cyrl-RS" dirty="0" smtClean="0"/>
              <a:t>1 – вежбање ритма, пулса; изговор уз пљескање и откуцавање јединице бројања</a:t>
            </a:r>
          </a:p>
          <a:p>
            <a:pPr lvl="1"/>
            <a:r>
              <a:rPr lang="sr-Cyrl-RS" dirty="0" smtClean="0"/>
              <a:t>2 – вежбање различитх ротмичких односа и трајања; изговор уз одговарајуће пљескање у односу на слогове бројалице</a:t>
            </a:r>
          </a:p>
          <a:p>
            <a:pPr lvl="1"/>
            <a:r>
              <a:rPr lang="sr-Cyrl-RS" dirty="0" smtClean="0"/>
              <a:t>3 – вежбе груписања удара; изговор уз различите изворе звука</a:t>
            </a:r>
          </a:p>
          <a:p>
            <a:pPr lvl="1"/>
            <a:r>
              <a:rPr lang="sr-Cyrl-RS" dirty="0" smtClean="0"/>
              <a:t>4 – вежбање уз промену темпа и укључивање иинструмената орфовог инструментаријума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96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Б</a:t>
            </a:r>
            <a:r>
              <a:rPr lang="sr-Cyrl-RS" dirty="0" smtClean="0"/>
              <a:t>ројалице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Бројалица може бити подстицај за остале врсте активности, ликовне, драмске, физичке.</a:t>
            </a:r>
          </a:p>
          <a:p>
            <a:r>
              <a:rPr lang="sr-Cyrl-RS" dirty="0" smtClean="0"/>
              <a:t>Осим што су средство за развијање </a:t>
            </a:r>
            <a:r>
              <a:rPr lang="sr-Cyrl-RS" b="1" i="1" dirty="0" smtClean="0"/>
              <a:t>ритмичких способности</a:t>
            </a:r>
            <a:r>
              <a:rPr lang="sr-Cyrl-RS" dirty="0" smtClean="0"/>
              <a:t>, оне су у вези са моториком, слухом, кинестетичком осетљивошћу, покретом.</a:t>
            </a:r>
          </a:p>
          <a:p>
            <a:r>
              <a:rPr lang="sr-Cyrl-RS" dirty="0" smtClean="0"/>
              <a:t>Ритмичке способности су (</a:t>
            </a:r>
            <a:r>
              <a:rPr lang="en-US" dirty="0" err="1"/>
              <a:t>Vasiljević</a:t>
            </a:r>
            <a:r>
              <a:rPr lang="en-US" dirty="0"/>
              <a:t>, 2000, str. 172</a:t>
            </a:r>
            <a:r>
              <a:rPr lang="sr-Cyrl-RS" dirty="0" smtClean="0"/>
              <a:t>): </a:t>
            </a:r>
          </a:p>
          <a:p>
            <a:pPr lvl="1"/>
            <a:r>
              <a:rPr lang="sr-Cyrl-RS" dirty="0" smtClean="0"/>
              <a:t>способност одржавања равномерног пулса и груписања удара</a:t>
            </a:r>
          </a:p>
          <a:p>
            <a:pPr lvl="1"/>
            <a:r>
              <a:rPr lang="sr-Cyrl-RS" dirty="0"/>
              <a:t>с</a:t>
            </a:r>
            <a:r>
              <a:rPr lang="sr-Cyrl-RS" dirty="0" smtClean="0"/>
              <a:t>пособност адаптације према датом темпу</a:t>
            </a:r>
          </a:p>
          <a:p>
            <a:pPr lvl="1"/>
            <a:r>
              <a:rPr lang="sr-Cyrl-RS" dirty="0"/>
              <a:t>с</a:t>
            </a:r>
            <a:r>
              <a:rPr lang="sr-Cyrl-RS" dirty="0" smtClean="0"/>
              <a:t>пособност за опажање и извођење различитих ритмичких врста</a:t>
            </a:r>
          </a:p>
          <a:p>
            <a:pPr lvl="1"/>
            <a:r>
              <a:rPr lang="sr-Cyrl-RS" dirty="0" smtClean="0"/>
              <a:t>способност за полифоно праћење различитих односа између гласова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845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Бројалице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Cyrl-RS" u="sng" dirty="0"/>
              <a:t>Бројалица се изводи по </a:t>
            </a:r>
            <a:r>
              <a:rPr lang="sr-Cyrl-RS" u="sng" dirty="0" smtClean="0"/>
              <a:t>слоговима. Паузе </a:t>
            </a:r>
            <a:r>
              <a:rPr lang="sr-Cyrl-RS" u="sng" dirty="0"/>
              <a:t>се такође, </a:t>
            </a:r>
            <a:r>
              <a:rPr lang="sr-Cyrl-RS" u="sng" dirty="0" smtClean="0"/>
              <a:t>подједнако означавају</a:t>
            </a:r>
            <a:r>
              <a:rPr lang="sr-Cyrl-RS" u="sng" dirty="0"/>
              <a:t>.</a:t>
            </a:r>
          </a:p>
          <a:p>
            <a:r>
              <a:rPr lang="sr-Cyrl-RS" dirty="0" smtClean="0"/>
              <a:t>Начини извођења бројалице су различити и зависе од вештина и креативности васпитача. </a:t>
            </a:r>
          </a:p>
          <a:p>
            <a:r>
              <a:rPr lang="sr-Cyrl-RS" dirty="0" smtClean="0"/>
              <a:t>Могу бити: </a:t>
            </a:r>
          </a:p>
          <a:p>
            <a:pPr lvl="1"/>
            <a:r>
              <a:rPr lang="sr-Cyrl-RS" dirty="0"/>
              <a:t>кроз организовну </a:t>
            </a:r>
            <a:r>
              <a:rPr lang="sr-Cyrl-RS" dirty="0" smtClean="0"/>
              <a:t>игру </a:t>
            </a:r>
          </a:p>
          <a:p>
            <a:pPr lvl="1"/>
            <a:r>
              <a:rPr lang="sr-Cyrl-RS" dirty="0" smtClean="0"/>
              <a:t>кретањем </a:t>
            </a:r>
          </a:p>
          <a:p>
            <a:pPr lvl="1"/>
            <a:r>
              <a:rPr lang="sr-Cyrl-RS" dirty="0" smtClean="0"/>
              <a:t>дланом </a:t>
            </a:r>
            <a:r>
              <a:rPr lang="sr-Cyrl-RS" dirty="0"/>
              <a:t>о </a:t>
            </a:r>
            <a:r>
              <a:rPr lang="sr-Cyrl-RS" dirty="0" smtClean="0"/>
              <a:t>длан, прстима </a:t>
            </a:r>
            <a:r>
              <a:rPr lang="sr-Cyrl-RS" dirty="0"/>
              <a:t>о длан/прст, стопалима о под, руком по рамену/чврстој </a:t>
            </a:r>
            <a:r>
              <a:rPr lang="sr-Cyrl-RS" dirty="0" smtClean="0"/>
              <a:t>подлози (чврста подлога је важна због акцента и ограничавања покрета) </a:t>
            </a:r>
          </a:p>
          <a:p>
            <a:pPr lvl="1"/>
            <a:r>
              <a:rPr lang="sr-Cyrl-RS" dirty="0" smtClean="0"/>
              <a:t>мимиком </a:t>
            </a:r>
          </a:p>
          <a:p>
            <a:pPr lvl="1"/>
            <a:r>
              <a:rPr lang="sr-Cyrl-RS" dirty="0" smtClean="0"/>
              <a:t>пљескањем </a:t>
            </a:r>
            <a:r>
              <a:rPr lang="sr-Cyrl-RS" dirty="0"/>
              <a:t>о </a:t>
            </a:r>
            <a:r>
              <a:rPr lang="sr-Cyrl-RS" dirty="0" smtClean="0"/>
              <a:t>колена/груди</a:t>
            </a:r>
          </a:p>
          <a:p>
            <a:pPr lvl="1"/>
            <a:r>
              <a:rPr lang="sr-Cyrl-RS" dirty="0"/>
              <a:t>у</a:t>
            </a:r>
            <a:r>
              <a:rPr lang="sr-Cyrl-RS" dirty="0" smtClean="0"/>
              <a:t>з инструменте Орфовог инструментаријума</a:t>
            </a:r>
            <a:endParaRPr lang="sr-Cyrl-RS" dirty="0"/>
          </a:p>
          <a:p>
            <a:pPr lvl="1"/>
            <a:endParaRPr lang="sr-Cyrl-R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36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Б</a:t>
            </a:r>
            <a:r>
              <a:rPr lang="sr-Cyrl-RS" dirty="0" smtClean="0"/>
              <a:t>ројалице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dirty="0"/>
              <a:t>	</a:t>
            </a:r>
            <a:r>
              <a:rPr lang="sr-Cyrl-RS" dirty="0" smtClean="0"/>
              <a:t>	Васпитач</a:t>
            </a:r>
          </a:p>
          <a:p>
            <a:r>
              <a:rPr lang="sr-Cyrl-RS" dirty="0" smtClean="0"/>
              <a:t>Процењује способност усклађивања музике и покрета код сваког детета, усклађује даљи рад.</a:t>
            </a:r>
          </a:p>
          <a:p>
            <a:r>
              <a:rPr lang="sr-Cyrl-RS" dirty="0" smtClean="0"/>
              <a:t>Деци која немају развијену ту могућност, дају се инструменти и развија се слушна перцепција (Орф).</a:t>
            </a:r>
          </a:p>
          <a:p>
            <a:r>
              <a:rPr lang="sr-Cyrl-RS" dirty="0" smtClean="0"/>
              <a:t>Са децом на различите начине изводи бројалице и труди се да комбинује извођења. </a:t>
            </a:r>
          </a:p>
          <a:p>
            <a:r>
              <a:rPr lang="sr-Cyrl-RS" dirty="0" smtClean="0"/>
              <a:t>У процесу учења увек мора да учсетвује са децом у извођењу бројалице.</a:t>
            </a:r>
          </a:p>
          <a:p>
            <a:r>
              <a:rPr lang="sr-Cyrl-RS" dirty="0" smtClean="0"/>
              <a:t>Увек има обезбеђен нотни запис бројалице који деца имају испред себе док је усвајају. </a:t>
            </a:r>
            <a:endParaRPr lang="sr-Cyrl-RS" dirty="0"/>
          </a:p>
          <a:p>
            <a:r>
              <a:rPr lang="sr-Cyrl-RS" dirty="0" smtClean="0"/>
              <a:t>Нотни запис – у нотама, не у симболима бројалице.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234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375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Методика музичког васпитња деце предшколског узраста -Предавање 6-</vt:lpstr>
      <vt:lpstr>Бројалице </vt:lpstr>
      <vt:lpstr>Бројалице </vt:lpstr>
      <vt:lpstr>Бројалице</vt:lpstr>
      <vt:lpstr>Бројалице </vt:lpstr>
      <vt:lpstr>Бројалице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музичког васпитња деце предшколског узраста -Предавање 6-</dc:title>
  <dc:creator>Stevan</dc:creator>
  <cp:lastModifiedBy>Stevan</cp:lastModifiedBy>
  <cp:revision>9</cp:revision>
  <dcterms:created xsi:type="dcterms:W3CDTF">2020-11-17T08:36:28Z</dcterms:created>
  <dcterms:modified xsi:type="dcterms:W3CDTF">2020-11-17T09:34:17Z</dcterms:modified>
</cp:coreProperties>
</file>